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57" r:id="rId4"/>
    <p:sldId id="267" r:id="rId5"/>
    <p:sldId id="268" r:id="rId6"/>
    <p:sldId id="277" r:id="rId7"/>
    <p:sldId id="264" r:id="rId8"/>
    <p:sldId id="278" r:id="rId9"/>
    <p:sldId id="270" r:id="rId10"/>
    <p:sldId id="258" r:id="rId11"/>
    <p:sldId id="263" r:id="rId12"/>
    <p:sldId id="265" r:id="rId13"/>
    <p:sldId id="259" r:id="rId14"/>
    <p:sldId id="275" r:id="rId15"/>
    <p:sldId id="272" r:id="rId16"/>
    <p:sldId id="260" r:id="rId17"/>
    <p:sldId id="276" r:id="rId18"/>
    <p:sldId id="261" r:id="rId19"/>
  </p:sldIdLst>
  <p:sldSz cx="12192000" cy="6858000"/>
  <p:notesSz cx="6858000" cy="9144000"/>
  <p:embeddedFontLst>
    <p:embeddedFont>
      <p:font typeface="나눔스퀘어 ExtraBold" panose="020B0600000101010101" pitchFamily="50" charset="-127"/>
      <p:bold r:id="rId21"/>
    </p:embeddedFont>
    <p:embeddedFont>
      <p:font typeface="나눔스퀘어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ABAB"/>
    <a:srgbClr val="000000"/>
    <a:srgbClr val="12706C"/>
    <a:srgbClr val="202A40"/>
    <a:srgbClr val="30377E"/>
    <a:srgbClr val="3A4C74"/>
    <a:srgbClr val="086664"/>
    <a:srgbClr val="043B3A"/>
    <a:srgbClr val="02294A"/>
    <a:srgbClr val="0564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598" autoAdjust="0"/>
    <p:restoredTop sz="96366" autoAdjust="0"/>
  </p:normalViewPr>
  <p:slideViewPr>
    <p:cSldViewPr snapToGrid="0">
      <p:cViewPr varScale="1">
        <p:scale>
          <a:sx n="110" d="100"/>
          <a:sy n="110" d="100"/>
        </p:scale>
        <p:origin x="1230" y="10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E59E4-1F23-415E-BA36-15B19D10609E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0549B-0E11-43E9-A593-4A593832B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58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0549B-0E11-43E9-A593-4A593832B18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77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5B4FA-95A8-4E25-9857-0828A1E06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93E0B3-BBAA-42FD-9CCD-87D625336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E882A-E091-4925-8F84-2CDCECBE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71EDA-227A-4031-A54D-F18195399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2181A-B5AE-4D57-8CF6-7509B3EE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35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E5688-938C-45FC-B307-8F42F665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13612-684A-49F2-8996-CA1ED05DB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05495-415C-4D16-B9B8-1E9A02AE0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11480-63D2-4012-A720-7229134D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0FFDC9-4769-4FB5-A3BC-1A82229E9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21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36736F-9820-4B78-BC21-70A64C152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0CBB16-D59F-4ACE-97A2-2CC6A6BE2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EC2CED-11B6-4367-AFBF-D73A42884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64599E-0AD7-4C33-A485-2AA8DF487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B1C576-89D2-4F42-8DEA-45DF58C6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30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5D3EBF-6464-4142-8F63-E643B74C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1D13B-FF85-49B4-B7DE-F73CE5B69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E4080-6D99-4CAC-8498-915843392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21D7BF-E1B8-4F82-ADC3-7CF059CB1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E2FA4-26B1-431D-A843-B6413A5A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13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CF899-466C-41E7-832E-FBCBDE0E9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36937"/>
            <a:ext cx="4583545" cy="1200329"/>
          </a:xfrm>
        </p:spPr>
        <p:txBody>
          <a:bodyPr anchor="ctr">
            <a:normAutofit/>
          </a:bodyPr>
          <a:lstStyle>
            <a:lvl1pPr algn="l">
              <a:defRPr sz="5400"/>
            </a:lvl1pPr>
          </a:lstStyle>
          <a:p>
            <a:r>
              <a:rPr lang="ko-KR" altLang="en-US" dirty="0"/>
              <a:t>타이틀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D0A41-A3C5-4209-A43B-6C64A138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4BF07-DFF0-4890-BF1B-3E288F4C3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44290-DA18-474D-B09A-75152055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F37DA17-9281-422B-8581-1AB8E50F842C}"/>
              </a:ext>
            </a:extLst>
          </p:cNvPr>
          <p:cNvSpPr/>
          <p:nvPr userDrawn="1"/>
        </p:nvSpPr>
        <p:spPr>
          <a:xfrm>
            <a:off x="8260585" y="-1551082"/>
            <a:ext cx="4472848" cy="4472848"/>
          </a:xfrm>
          <a:prstGeom prst="ellipse">
            <a:avLst/>
          </a:prstGeom>
          <a:pattFill prst="wdUpDiag">
            <a:fgClr>
              <a:srgbClr val="0DABAB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57412"/>
      </p:ext>
    </p:extLst>
  </p:cSld>
  <p:clrMapOvr>
    <a:masterClrMapping/>
  </p:clrMapOvr>
  <p:transition spd="slow">
    <p:push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3F5E3-2803-4B10-BC2D-8754012E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A3DF6-21F0-4A20-B401-73F51E3F6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7F75B-28B5-4BE4-8AFD-848D90FA7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BD4A05-DBB5-42C9-889F-0617904D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D4A2A4-8E3D-4868-AD5E-E82DA1F1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F321A8-5CB0-4CC7-B103-95245764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77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748FD-3249-42BF-8C6E-E9343BD7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19FA1B-C71B-4123-8570-51606C26D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D60374-1501-407E-8B1A-3D5804DDA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FFC625-42E4-4643-BE13-7BE51A792F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9B6B6FE-AFA2-4171-AA3A-46BEA16315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F53711-8F16-4358-98BE-4A5B6D217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DF5E15-83CF-43AE-B556-C702F04F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67DBAB-F379-469C-8863-06001FCE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08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BC753-9E88-4229-9490-37807FE44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81D7ED-64B0-49F8-BBC8-91FD3A02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A13E3-EA0C-4B3B-B53D-BC2E2E45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7B034B-F0DF-4C9E-A9C4-423AD4D9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4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6429681-A4AE-473A-A87F-942D82B3C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508FBF-3A19-41F9-B46D-93A4CD72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6D1D79-FEDC-4ECF-AF2F-FFCBA71C1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82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B76F6-1339-466A-882A-D157DA8E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F3849-2FD6-469A-A6CA-254DC649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82765-C18E-48F7-806B-FC497C57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650FAD-9F60-4E42-93F8-1912FD89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D95D7-2D91-4379-AA10-817AC367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7BE3FA-9348-48AE-9009-311EBB76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99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4C6BE-6DA6-45AB-9EB3-91BB35C1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F152C4-5E6B-4A4C-9D82-8C77FECF9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2DE5-FBB0-4BE9-AEFB-D6543E6D81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CE1A08-9C56-4735-8FEB-7672C19A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809757-4176-4FA3-B0A6-C9EB164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3AC888-86A3-432B-841B-736E8C6F0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4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4000">
              <a:schemeClr val="tx1"/>
            </a:gs>
            <a:gs pos="100000">
              <a:srgbClr val="0DABAB">
                <a:lumMod val="32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E7A857-35A0-4E27-A73E-B8F985267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DB2418-FC9F-494B-A2AA-326811885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210A4C-8D0E-4608-8F47-1DAC71F72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D8905-9E30-4F00-A8FE-277A76F41EA4}" type="datetimeFigureOut">
              <a:rPr lang="ko-KR" altLang="en-US" smtClean="0"/>
              <a:t>2017-10-28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45F1F-5599-42ED-8A1B-AC6EF3C9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164B10-17C7-4655-8762-EFEE8208D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86A3C-5AA1-4AB9-8874-655C7A735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4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DABA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55EA89-DFB7-476E-A35F-364AFAB0E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81" y="1243550"/>
            <a:ext cx="9144000" cy="2387600"/>
          </a:xfrm>
        </p:spPr>
        <p:txBody>
          <a:bodyPr/>
          <a:lstStyle/>
          <a:p>
            <a:pPr algn="l"/>
            <a:r>
              <a:rPr lang="en-US" altLang="ko-KR" dirty="0"/>
              <a:t>{  </a:t>
            </a:r>
            <a:r>
              <a:rPr lang="ko-KR" altLang="en-US" dirty="0"/>
              <a:t>공개 와이파이의 위험성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6D6399-E449-4284-9798-6C2FA8E2A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561" y="3701450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altLang="ko-KR" sz="1800" dirty="0">
                <a:solidFill>
                  <a:schemeClr val="bg1"/>
                </a:solidFill>
              </a:rPr>
              <a:t>KNUSEC 2017 </a:t>
            </a:r>
            <a:r>
              <a:rPr lang="ko-KR" altLang="en-US" sz="1800" dirty="0" err="1">
                <a:solidFill>
                  <a:schemeClr val="bg1"/>
                </a:solidFill>
              </a:rPr>
              <a:t>이은학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이건우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박재웅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신동호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5C1AEB3-3739-48B1-B1B6-B02DFA5CBEDF}"/>
              </a:ext>
            </a:extLst>
          </p:cNvPr>
          <p:cNvSpPr/>
          <p:nvPr/>
        </p:nvSpPr>
        <p:spPr>
          <a:xfrm>
            <a:off x="-2045465" y="-2732182"/>
            <a:ext cx="4472848" cy="4472848"/>
          </a:xfrm>
          <a:prstGeom prst="ellipse">
            <a:avLst/>
          </a:prstGeom>
          <a:pattFill prst="wdDnDiag">
            <a:fgClr>
              <a:srgbClr val="0DABAB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0153141-F2EA-4F28-B207-686300C1EF8C}"/>
              </a:ext>
            </a:extLst>
          </p:cNvPr>
          <p:cNvSpPr/>
          <p:nvPr/>
        </p:nvSpPr>
        <p:spPr>
          <a:xfrm>
            <a:off x="9110951" y="4497637"/>
            <a:ext cx="4472848" cy="4472848"/>
          </a:xfrm>
          <a:prstGeom prst="ellipse">
            <a:avLst/>
          </a:prstGeom>
          <a:pattFill prst="pct5">
            <a:fgClr>
              <a:srgbClr val="0DABAB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589454F-235E-40B0-ABB9-D38E729C5097}"/>
              </a:ext>
            </a:extLst>
          </p:cNvPr>
          <p:cNvSpPr/>
          <p:nvPr/>
        </p:nvSpPr>
        <p:spPr>
          <a:xfrm>
            <a:off x="8061592" y="2018515"/>
            <a:ext cx="418641" cy="418641"/>
          </a:xfrm>
          <a:prstGeom prst="ellipse">
            <a:avLst/>
          </a:prstGeom>
          <a:solidFill>
            <a:srgbClr val="127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61C418-FF7C-40E8-A2D9-B51E9E10EFEA}"/>
              </a:ext>
            </a:extLst>
          </p:cNvPr>
          <p:cNvSpPr/>
          <p:nvPr/>
        </p:nvSpPr>
        <p:spPr>
          <a:xfrm>
            <a:off x="9010878" y="2437156"/>
            <a:ext cx="328671" cy="328671"/>
          </a:xfrm>
          <a:prstGeom prst="ellipse">
            <a:avLst/>
          </a:prstGeom>
          <a:solidFill>
            <a:srgbClr val="127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CAFE8E4-F35C-4DC3-8468-5C69C6C7D358}"/>
              </a:ext>
            </a:extLst>
          </p:cNvPr>
          <p:cNvSpPr/>
          <p:nvPr/>
        </p:nvSpPr>
        <p:spPr>
          <a:xfrm>
            <a:off x="9610381" y="1624663"/>
            <a:ext cx="768426" cy="768426"/>
          </a:xfrm>
          <a:prstGeom prst="ellipse">
            <a:avLst/>
          </a:prstGeom>
          <a:solidFill>
            <a:srgbClr val="127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09123"/>
      </p:ext>
    </p:extLst>
  </p:cSld>
  <p:clrMapOvr>
    <a:masterClrMapping/>
  </p:clrMapOvr>
  <p:transition spd="slow">
    <p:cover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CF6F6E2-36BB-43F6-8AAE-8C67E1E47A4C}"/>
              </a:ext>
            </a:extLst>
          </p:cNvPr>
          <p:cNvSpPr/>
          <p:nvPr/>
        </p:nvSpPr>
        <p:spPr>
          <a:xfrm>
            <a:off x="4835602" y="2765230"/>
            <a:ext cx="2897437" cy="1647025"/>
          </a:xfrm>
          <a:prstGeom prst="rightArrow">
            <a:avLst>
              <a:gd name="adj1" fmla="val 79431"/>
              <a:gd name="adj2" fmla="val 50000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6000">
                <a:schemeClr val="bg1">
                  <a:alpha val="2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518F2D-4303-4819-9214-5830F9C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6" y="684614"/>
            <a:ext cx="10515600" cy="1325563"/>
          </a:xfrm>
        </p:spPr>
        <p:txBody>
          <a:bodyPr/>
          <a:lstStyle/>
          <a:p>
            <a:r>
              <a:rPr lang="en-US" altLang="ko-KR" sz="7200" dirty="0"/>
              <a:t>#2</a:t>
            </a:r>
            <a:r>
              <a:rPr lang="en-US" altLang="ko-KR" dirty="0"/>
              <a:t>-1</a:t>
            </a:r>
            <a:r>
              <a:rPr lang="en-US" altLang="ko-KR" sz="7200" dirty="0"/>
              <a:t> </a:t>
            </a:r>
            <a:r>
              <a:rPr lang="en-US" altLang="ko-KR" dirty="0"/>
              <a:t>Send ARP Packet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52F1-6DCA-4D9B-A1C0-6E7CF204E32D}"/>
              </a:ext>
            </a:extLst>
          </p:cNvPr>
          <p:cNvSpPr txBox="1"/>
          <p:nvPr/>
        </p:nvSpPr>
        <p:spPr>
          <a:xfrm>
            <a:off x="9665445" y="34606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 와이파이의 위험성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52CF535-EEE0-4413-BEE0-86204ED44188}"/>
              </a:ext>
            </a:extLst>
          </p:cNvPr>
          <p:cNvSpPr/>
          <p:nvPr/>
        </p:nvSpPr>
        <p:spPr>
          <a:xfrm>
            <a:off x="5322180" y="2765230"/>
            <a:ext cx="495760" cy="49575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631E78-AB9D-4508-9253-A2E2293A7E74}"/>
              </a:ext>
            </a:extLst>
          </p:cNvPr>
          <p:cNvSpPr/>
          <p:nvPr/>
        </p:nvSpPr>
        <p:spPr>
          <a:xfrm>
            <a:off x="2016083" y="2820316"/>
            <a:ext cx="1839822" cy="1839818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Hacker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42AF88F-93AF-4E7E-9D21-B63DABE3A537}"/>
              </a:ext>
            </a:extLst>
          </p:cNvPr>
          <p:cNvGrpSpPr/>
          <p:nvPr/>
        </p:nvGrpSpPr>
        <p:grpSpPr>
          <a:xfrm>
            <a:off x="5900564" y="3351782"/>
            <a:ext cx="1024567" cy="1024567"/>
            <a:chOff x="5900564" y="3351782"/>
            <a:chExt cx="1024567" cy="102456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9F2A244-09C3-4E13-B766-D39FC29BF64D}"/>
                </a:ext>
              </a:extLst>
            </p:cNvPr>
            <p:cNvSpPr/>
            <p:nvPr/>
          </p:nvSpPr>
          <p:spPr>
            <a:xfrm>
              <a:off x="5900564" y="3351782"/>
              <a:ext cx="1024567" cy="102456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C089E0-58DA-4E01-A3F8-4525C3B34CA4}"/>
                </a:ext>
              </a:extLst>
            </p:cNvPr>
            <p:cNvSpPr txBox="1"/>
            <p:nvPr/>
          </p:nvSpPr>
          <p:spPr>
            <a:xfrm>
              <a:off x="5955960" y="3539589"/>
              <a:ext cx="9137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ARP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Packet</a:t>
              </a: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ADA15058-D172-491A-A5A9-EE621BFB4B7D}"/>
              </a:ext>
            </a:extLst>
          </p:cNvPr>
          <p:cNvSpPr/>
          <p:nvPr/>
        </p:nvSpPr>
        <p:spPr>
          <a:xfrm flipH="1">
            <a:off x="5129226" y="3862754"/>
            <a:ext cx="495760" cy="49575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47D8A3-330C-4400-B825-0E018BDEA29E}"/>
              </a:ext>
            </a:extLst>
          </p:cNvPr>
          <p:cNvSpPr/>
          <p:nvPr/>
        </p:nvSpPr>
        <p:spPr>
          <a:xfrm>
            <a:off x="9140146" y="2010177"/>
            <a:ext cx="1050597" cy="1050595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F8C8C73-04A4-48D7-82A4-0D85A401410B}"/>
              </a:ext>
            </a:extLst>
          </p:cNvPr>
          <p:cNvSpPr/>
          <p:nvPr/>
        </p:nvSpPr>
        <p:spPr>
          <a:xfrm>
            <a:off x="9140146" y="3335740"/>
            <a:ext cx="1050597" cy="1050595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2166E99-163E-4342-8CF0-002A8A5FC149}"/>
              </a:ext>
            </a:extLst>
          </p:cNvPr>
          <p:cNvSpPr/>
          <p:nvPr/>
        </p:nvSpPr>
        <p:spPr>
          <a:xfrm>
            <a:off x="9140146" y="4660134"/>
            <a:ext cx="1050597" cy="1050595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0C740-41A2-4F91-B43E-A3BA18CEE9CB}"/>
              </a:ext>
            </a:extLst>
          </p:cNvPr>
          <p:cNvSpPr txBox="1"/>
          <p:nvPr/>
        </p:nvSpPr>
        <p:spPr>
          <a:xfrm>
            <a:off x="9223368" y="2348731"/>
            <a:ext cx="88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8F2AB-3485-4991-AF14-24B98BE03F7E}"/>
              </a:ext>
            </a:extLst>
          </p:cNvPr>
          <p:cNvSpPr txBox="1"/>
          <p:nvPr/>
        </p:nvSpPr>
        <p:spPr>
          <a:xfrm>
            <a:off x="9223368" y="3676371"/>
            <a:ext cx="88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E3CA86-5CAE-4C75-808D-609912EC5DE6}"/>
              </a:ext>
            </a:extLst>
          </p:cNvPr>
          <p:cNvSpPr txBox="1"/>
          <p:nvPr/>
        </p:nvSpPr>
        <p:spPr>
          <a:xfrm>
            <a:off x="9223368" y="5000765"/>
            <a:ext cx="88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9F7D96-F3E4-4941-B39E-0EBD1225EC93}"/>
              </a:ext>
            </a:extLst>
          </p:cNvPr>
          <p:cNvSpPr txBox="1"/>
          <p:nvPr/>
        </p:nvSpPr>
        <p:spPr>
          <a:xfrm>
            <a:off x="397527" y="5341397"/>
            <a:ext cx="385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Send ARP Packets </a:t>
            </a:r>
            <a:r>
              <a:rPr lang="en-US" altLang="ko-KR">
                <a:solidFill>
                  <a:schemeClr val="bg1"/>
                </a:solidFill>
              </a:rPr>
              <a:t>to poison hosts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FD5158-8257-44F7-BACC-B86C95953964}"/>
              </a:ext>
            </a:extLst>
          </p:cNvPr>
          <p:cNvSpPr txBox="1"/>
          <p:nvPr/>
        </p:nvSpPr>
        <p:spPr>
          <a:xfrm>
            <a:off x="2438379" y="81615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DABA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ARP Spoofing?</a:t>
            </a:r>
            <a:endParaRPr lang="ko-KR" altLang="en-US" sz="1600" dirty="0">
              <a:solidFill>
                <a:srgbClr val="0DABA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82537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7" grpId="0" animBg="1"/>
      <p:bldP spid="10" grpId="0" animBg="1"/>
      <p:bldP spid="13" grpId="0" animBg="1"/>
      <p:bldP spid="14" grpId="0" animBg="1"/>
      <p:bldP spid="15" grpId="0" animBg="1"/>
      <p:bldP spid="16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CF6F6E2-36BB-43F6-8AAE-8C67E1E47A4C}"/>
              </a:ext>
            </a:extLst>
          </p:cNvPr>
          <p:cNvSpPr/>
          <p:nvPr/>
        </p:nvSpPr>
        <p:spPr>
          <a:xfrm rot="20700000">
            <a:off x="3897106" y="2695626"/>
            <a:ext cx="2897437" cy="1647025"/>
          </a:xfrm>
          <a:prstGeom prst="rightArrow">
            <a:avLst>
              <a:gd name="adj1" fmla="val 79431"/>
              <a:gd name="adj2" fmla="val 50000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6000">
                <a:schemeClr val="bg1">
                  <a:alpha val="2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518F2D-4303-4819-9214-5830F9C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6" y="684614"/>
            <a:ext cx="10515600" cy="1325563"/>
          </a:xfrm>
        </p:spPr>
        <p:txBody>
          <a:bodyPr/>
          <a:lstStyle/>
          <a:p>
            <a:r>
              <a:rPr lang="en-US" altLang="ko-KR" sz="7200" dirty="0"/>
              <a:t>#2</a:t>
            </a:r>
            <a:r>
              <a:rPr lang="en-US" altLang="ko-KR" dirty="0"/>
              <a:t>-2</a:t>
            </a:r>
            <a:r>
              <a:rPr lang="en-US" altLang="ko-KR" sz="7200" dirty="0"/>
              <a:t> </a:t>
            </a:r>
            <a:r>
              <a:rPr lang="en-US" altLang="ko-KR" dirty="0"/>
              <a:t>Fake Gateway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52F1-6DCA-4D9B-A1C0-6E7CF204E32D}"/>
              </a:ext>
            </a:extLst>
          </p:cNvPr>
          <p:cNvSpPr txBox="1"/>
          <p:nvPr/>
        </p:nvSpPr>
        <p:spPr>
          <a:xfrm>
            <a:off x="9665445" y="34606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 와이파이의 위험성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52CF535-EEE0-4413-BEE0-86204ED44188}"/>
              </a:ext>
            </a:extLst>
          </p:cNvPr>
          <p:cNvSpPr/>
          <p:nvPr/>
        </p:nvSpPr>
        <p:spPr>
          <a:xfrm>
            <a:off x="4840441" y="2676514"/>
            <a:ext cx="495760" cy="49575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631E78-AB9D-4508-9253-A2E2293A7E74}"/>
              </a:ext>
            </a:extLst>
          </p:cNvPr>
          <p:cNvSpPr/>
          <p:nvPr/>
        </p:nvSpPr>
        <p:spPr>
          <a:xfrm>
            <a:off x="7085989" y="1679320"/>
            <a:ext cx="1839822" cy="1839818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Hacker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54C367-D6F9-40D1-8884-FE217BB0D2B7}"/>
              </a:ext>
            </a:extLst>
          </p:cNvPr>
          <p:cNvGrpSpPr/>
          <p:nvPr/>
        </p:nvGrpSpPr>
        <p:grpSpPr>
          <a:xfrm>
            <a:off x="5215990" y="3170747"/>
            <a:ext cx="1024567" cy="1024567"/>
            <a:chOff x="5215990" y="3170747"/>
            <a:chExt cx="1024567" cy="1024567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9F2A244-09C3-4E13-B766-D39FC29BF64D}"/>
                </a:ext>
              </a:extLst>
            </p:cNvPr>
            <p:cNvSpPr/>
            <p:nvPr/>
          </p:nvSpPr>
          <p:spPr>
            <a:xfrm>
              <a:off x="5215990" y="3170747"/>
              <a:ext cx="1024567" cy="102456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C089E0-58DA-4E01-A3F8-4525C3B34CA4}"/>
                </a:ext>
              </a:extLst>
            </p:cNvPr>
            <p:cNvSpPr txBox="1"/>
            <p:nvPr/>
          </p:nvSpPr>
          <p:spPr>
            <a:xfrm>
              <a:off x="5385071" y="3497053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</a:t>
              </a: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ADA15058-D172-491A-A5A9-EE621BFB4B7D}"/>
              </a:ext>
            </a:extLst>
          </p:cNvPr>
          <p:cNvSpPr/>
          <p:nvPr/>
        </p:nvSpPr>
        <p:spPr>
          <a:xfrm flipH="1">
            <a:off x="4160829" y="3529354"/>
            <a:ext cx="495760" cy="49575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F06303A-C2FA-4D42-BBF5-1EE9C8293327}"/>
              </a:ext>
            </a:extLst>
          </p:cNvPr>
          <p:cNvGrpSpPr/>
          <p:nvPr/>
        </p:nvGrpSpPr>
        <p:grpSpPr>
          <a:xfrm>
            <a:off x="2791113" y="3634765"/>
            <a:ext cx="1050597" cy="1050595"/>
            <a:chOff x="2791113" y="3634765"/>
            <a:chExt cx="1050597" cy="1050595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047D8A3-330C-4400-B825-0E018BDEA29E}"/>
                </a:ext>
              </a:extLst>
            </p:cNvPr>
            <p:cNvSpPr/>
            <p:nvPr/>
          </p:nvSpPr>
          <p:spPr>
            <a:xfrm>
              <a:off x="2791113" y="3634765"/>
              <a:ext cx="1050597" cy="1050595"/>
            </a:xfrm>
            <a:prstGeom prst="ellipse">
              <a:avLst/>
            </a:prstGeom>
            <a:solidFill>
              <a:srgbClr val="0D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30C740-41A2-4F91-B43E-A3BA18CEE9CB}"/>
                </a:ext>
              </a:extLst>
            </p:cNvPr>
            <p:cNvSpPr txBox="1"/>
            <p:nvPr/>
          </p:nvSpPr>
          <p:spPr>
            <a:xfrm>
              <a:off x="2874335" y="3973319"/>
              <a:ext cx="884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Target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9F7D96-F3E4-4941-B39E-0EBD1225EC93}"/>
              </a:ext>
            </a:extLst>
          </p:cNvPr>
          <p:cNvSpPr txBox="1"/>
          <p:nvPr/>
        </p:nvSpPr>
        <p:spPr>
          <a:xfrm>
            <a:off x="397527" y="5341397"/>
            <a:ext cx="436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ARP Table knows Hacker is its Gateway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A94EC-9274-44F5-B9F4-F309897503E4}"/>
              </a:ext>
            </a:extLst>
          </p:cNvPr>
          <p:cNvSpPr txBox="1"/>
          <p:nvPr/>
        </p:nvSpPr>
        <p:spPr>
          <a:xfrm>
            <a:off x="2438379" y="81615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DABA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ARP Spoofing?</a:t>
            </a:r>
            <a:endParaRPr lang="ko-KR" altLang="en-US" sz="1600" dirty="0">
              <a:solidFill>
                <a:srgbClr val="0DABA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01DAE-DC7B-4652-A237-DE8632C0B747}"/>
              </a:ext>
            </a:extLst>
          </p:cNvPr>
          <p:cNvSpPr txBox="1"/>
          <p:nvPr/>
        </p:nvSpPr>
        <p:spPr>
          <a:xfrm>
            <a:off x="3860998" y="2905848"/>
            <a:ext cx="378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?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103459F-CE62-4481-BB45-8ECF2061246D}"/>
              </a:ext>
            </a:extLst>
          </p:cNvPr>
          <p:cNvSpPr/>
          <p:nvPr/>
        </p:nvSpPr>
        <p:spPr>
          <a:xfrm>
            <a:off x="6572762" y="4282396"/>
            <a:ext cx="1244552" cy="1244548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r>
              <a:rPr lang="en-US" altLang="ko-KR" dirty="0">
                <a:solidFill>
                  <a:prstClr val="white"/>
                </a:solidFill>
              </a:rPr>
              <a:t>Gateway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E159E28-5F50-4591-8300-59F4F1C85BFF}"/>
              </a:ext>
            </a:extLst>
          </p:cNvPr>
          <p:cNvGrpSpPr/>
          <p:nvPr/>
        </p:nvGrpSpPr>
        <p:grpSpPr>
          <a:xfrm rot="2700000">
            <a:off x="6317776" y="4024353"/>
            <a:ext cx="1760634" cy="1760634"/>
            <a:chOff x="9548953" y="2010178"/>
            <a:chExt cx="1760634" cy="176063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5F3F793-1DAC-4F29-95D2-71A613227E42}"/>
                </a:ext>
              </a:extLst>
            </p:cNvPr>
            <p:cNvSpPr/>
            <p:nvPr/>
          </p:nvSpPr>
          <p:spPr>
            <a:xfrm>
              <a:off x="10328366" y="2010178"/>
              <a:ext cx="201807" cy="1760634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B98FD1-F3E6-436F-997F-C82198972357}"/>
                </a:ext>
              </a:extLst>
            </p:cNvPr>
            <p:cNvSpPr/>
            <p:nvPr/>
          </p:nvSpPr>
          <p:spPr>
            <a:xfrm rot="5400000">
              <a:off x="10328366" y="2025531"/>
              <a:ext cx="201807" cy="1760634"/>
            </a:xfrm>
            <a:prstGeom prst="rect">
              <a:avLst/>
            </a:prstGeom>
            <a:solidFill>
              <a:srgbClr val="C00000">
                <a:alpha val="50000"/>
              </a:srgbClr>
            </a:solidFill>
            <a:ln w="285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3831669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7" grpId="0" animBg="1"/>
      <p:bldP spid="10" grpId="0" animBg="1"/>
      <p:bldP spid="4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31BE557-D038-4694-827A-C7C8EEA3413D}"/>
              </a:ext>
            </a:extLst>
          </p:cNvPr>
          <p:cNvSpPr/>
          <p:nvPr/>
        </p:nvSpPr>
        <p:spPr>
          <a:xfrm flipH="1">
            <a:off x="2532725" y="2892230"/>
            <a:ext cx="2250524" cy="1279292"/>
          </a:xfrm>
          <a:prstGeom prst="rightArrow">
            <a:avLst>
              <a:gd name="adj1" fmla="val 79431"/>
              <a:gd name="adj2" fmla="val 50000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6000">
                <a:schemeClr val="bg1">
                  <a:alpha val="2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D518F2D-4303-4819-9214-5830F9C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7" y="681310"/>
            <a:ext cx="10515600" cy="1325563"/>
          </a:xfrm>
        </p:spPr>
        <p:txBody>
          <a:bodyPr/>
          <a:lstStyle/>
          <a:p>
            <a:r>
              <a:rPr lang="en-US" altLang="ko-KR" sz="7200" dirty="0"/>
              <a:t>#2</a:t>
            </a:r>
            <a:r>
              <a:rPr lang="en-US" altLang="ko-KR" dirty="0"/>
              <a:t>-3</a:t>
            </a:r>
            <a:r>
              <a:rPr lang="en-US" altLang="ko-KR" sz="7200" dirty="0"/>
              <a:t> </a:t>
            </a:r>
            <a:r>
              <a:rPr lang="en-US" altLang="ko-KR" dirty="0"/>
              <a:t>Structure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52F1-6DCA-4D9B-A1C0-6E7CF204E32D}"/>
              </a:ext>
            </a:extLst>
          </p:cNvPr>
          <p:cNvSpPr txBox="1"/>
          <p:nvPr/>
        </p:nvSpPr>
        <p:spPr>
          <a:xfrm>
            <a:off x="9665445" y="34606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 와이파이의 위험성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9F7D96-F3E4-4941-B39E-0EBD1225EC93}"/>
              </a:ext>
            </a:extLst>
          </p:cNvPr>
          <p:cNvSpPr txBox="1"/>
          <p:nvPr/>
        </p:nvSpPr>
        <p:spPr>
          <a:xfrm>
            <a:off x="397527" y="5341397"/>
            <a:ext cx="334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Fabricated Networking Route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DA94EC-9274-44F5-B9F4-F309897503E4}"/>
              </a:ext>
            </a:extLst>
          </p:cNvPr>
          <p:cNvSpPr txBox="1"/>
          <p:nvPr/>
        </p:nvSpPr>
        <p:spPr>
          <a:xfrm>
            <a:off x="2438379" y="81615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0DABA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ARP Spoofing?</a:t>
            </a:r>
            <a:endParaRPr lang="ko-KR" altLang="en-US" sz="1600" dirty="0">
              <a:solidFill>
                <a:srgbClr val="0DABA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3AF9E17-65EE-4835-AC6F-F0644E394384}"/>
              </a:ext>
            </a:extLst>
          </p:cNvPr>
          <p:cNvSpPr/>
          <p:nvPr/>
        </p:nvSpPr>
        <p:spPr>
          <a:xfrm>
            <a:off x="2544307" y="2901097"/>
            <a:ext cx="2250524" cy="1279292"/>
          </a:xfrm>
          <a:prstGeom prst="rightArrow">
            <a:avLst>
              <a:gd name="adj1" fmla="val 79431"/>
              <a:gd name="adj2" fmla="val 50000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6000">
                <a:schemeClr val="bg1">
                  <a:alpha val="2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6D0E76-127D-442E-A436-E123AC8A7E7B}"/>
              </a:ext>
            </a:extLst>
          </p:cNvPr>
          <p:cNvSpPr/>
          <p:nvPr/>
        </p:nvSpPr>
        <p:spPr>
          <a:xfrm>
            <a:off x="3129835" y="2901096"/>
            <a:ext cx="385071" cy="3850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A95DBB7-A9D8-4003-AFD8-44BD7B6C5765}"/>
              </a:ext>
            </a:extLst>
          </p:cNvPr>
          <p:cNvSpPr/>
          <p:nvPr/>
        </p:nvSpPr>
        <p:spPr>
          <a:xfrm>
            <a:off x="865677" y="2826223"/>
            <a:ext cx="1429044" cy="1429040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D9AACDB-0EF3-4DB6-B2E3-A9AAE5F1473C}"/>
              </a:ext>
            </a:extLst>
          </p:cNvPr>
          <p:cNvSpPr/>
          <p:nvPr/>
        </p:nvSpPr>
        <p:spPr>
          <a:xfrm>
            <a:off x="3285370" y="3589949"/>
            <a:ext cx="795811" cy="7958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5B9434B-9665-4D7D-A7F2-325C867DDBB2}"/>
              </a:ext>
            </a:extLst>
          </p:cNvPr>
          <p:cNvSpPr/>
          <p:nvPr/>
        </p:nvSpPr>
        <p:spPr>
          <a:xfrm flipH="1">
            <a:off x="2572829" y="3562059"/>
            <a:ext cx="385071" cy="3850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C65976-A0EE-4A5C-AB40-C6E67198F929}"/>
              </a:ext>
            </a:extLst>
          </p:cNvPr>
          <p:cNvSpPr/>
          <p:nvPr/>
        </p:nvSpPr>
        <p:spPr>
          <a:xfrm>
            <a:off x="5049948" y="2560320"/>
            <a:ext cx="1960850" cy="1960846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Hacker</a:t>
            </a:r>
            <a:endParaRPr lang="en-US" altLang="ko-KR" sz="2000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7CB7D77-17C0-42BE-97FA-D161BA53C51D}"/>
              </a:ext>
            </a:extLst>
          </p:cNvPr>
          <p:cNvSpPr/>
          <p:nvPr/>
        </p:nvSpPr>
        <p:spPr>
          <a:xfrm>
            <a:off x="7277497" y="2901097"/>
            <a:ext cx="2250524" cy="1279292"/>
          </a:xfrm>
          <a:prstGeom prst="rightArrow">
            <a:avLst>
              <a:gd name="adj1" fmla="val 79431"/>
              <a:gd name="adj2" fmla="val 50000"/>
            </a:avLst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36000">
                <a:schemeClr val="bg1">
                  <a:alpha val="22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F3F55BF-C54E-4D72-8D86-266B0CF7A2EF}"/>
              </a:ext>
            </a:extLst>
          </p:cNvPr>
          <p:cNvSpPr/>
          <p:nvPr/>
        </p:nvSpPr>
        <p:spPr>
          <a:xfrm>
            <a:off x="8046976" y="3870193"/>
            <a:ext cx="385071" cy="3850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183A9D2-E3D3-41D0-873E-B71E0BA0BEF7}"/>
              </a:ext>
            </a:extLst>
          </p:cNvPr>
          <p:cNvSpPr/>
          <p:nvPr/>
        </p:nvSpPr>
        <p:spPr>
          <a:xfrm>
            <a:off x="8046976" y="2695726"/>
            <a:ext cx="795811" cy="79581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C1E05D1-E9A0-4F92-840D-75BA7FD91975}"/>
              </a:ext>
            </a:extLst>
          </p:cNvPr>
          <p:cNvSpPr/>
          <p:nvPr/>
        </p:nvSpPr>
        <p:spPr>
          <a:xfrm flipH="1">
            <a:off x="7312678" y="3540743"/>
            <a:ext cx="385071" cy="3850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67B46E-6AC4-4A4E-8F65-FDA9F42CFABA}"/>
              </a:ext>
            </a:extLst>
          </p:cNvPr>
          <p:cNvSpPr/>
          <p:nvPr/>
        </p:nvSpPr>
        <p:spPr>
          <a:xfrm>
            <a:off x="9855497" y="2826223"/>
            <a:ext cx="1429044" cy="1429040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177517792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"/>
                            </p:stCondLst>
                            <p:childTnLst>
                              <p:par>
                                <p:cTn id="59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2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xit" presetSubtype="3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400"/>
                            </p:stCondLst>
                            <p:childTnLst>
                              <p:par>
                                <p:cTn id="99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8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7" grpId="1" animBg="1"/>
      <p:bldP spid="28" grpId="0" animBg="1"/>
      <p:bldP spid="28" grpId="1" animBg="1"/>
      <p:bldP spid="28" grpId="2" animBg="1"/>
      <p:bldP spid="29" grpId="0" animBg="1"/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  <p:bldP spid="33" grpId="0" animBg="1"/>
      <p:bldP spid="34" grpId="0" animBg="1"/>
      <p:bldP spid="34" grpId="1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D52F1-6DCA-4D9B-A1C0-6E7CF204E32D}"/>
              </a:ext>
            </a:extLst>
          </p:cNvPr>
          <p:cNvSpPr txBox="1"/>
          <p:nvPr/>
        </p:nvSpPr>
        <p:spPr>
          <a:xfrm>
            <a:off x="9665445" y="34606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 와이파이의 위험성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62B53E-9A25-430D-8E84-C396CC502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20" y="2445249"/>
            <a:ext cx="3497779" cy="19675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020E2D-7392-4D9D-A666-8B610F530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067" y="2445249"/>
            <a:ext cx="3497780" cy="196750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8C21C08F-FAAC-4314-BD8A-C3F682B1E455}"/>
              </a:ext>
            </a:extLst>
          </p:cNvPr>
          <p:cNvSpPr txBox="1">
            <a:spLocks/>
          </p:cNvSpPr>
          <p:nvPr/>
        </p:nvSpPr>
        <p:spPr>
          <a:xfrm>
            <a:off x="397526" y="6846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306E840-A26E-4CBB-933F-0C78002A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6" y="68461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 dirty="0"/>
              <a:t>#3</a:t>
            </a:r>
            <a:r>
              <a:rPr lang="en-US" altLang="ko-KR" dirty="0"/>
              <a:t>-1 ARP Spoofing </a:t>
            </a:r>
            <a:r>
              <a:rPr lang="ko-KR" altLang="en-US" dirty="0"/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2409601750"/>
      </p:ext>
    </p:extLst>
  </p:cSld>
  <p:clrMapOvr>
    <a:masterClrMapping/>
  </p:clrMapOvr>
  <p:transition spd="slow"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18F2D-4303-4819-9214-5830F9C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063" y="684614"/>
            <a:ext cx="10515600" cy="1325563"/>
          </a:xfrm>
        </p:spPr>
        <p:txBody>
          <a:bodyPr/>
          <a:lstStyle/>
          <a:p>
            <a:r>
              <a:rPr lang="en-US" altLang="ko-KR" sz="7200" dirty="0"/>
              <a:t>#4 </a:t>
            </a:r>
            <a:r>
              <a:rPr lang="ko-KR" altLang="en-US" dirty="0"/>
              <a:t>어떻게 막을 것인가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52F1-6DCA-4D9B-A1C0-6E7CF204E32D}"/>
              </a:ext>
            </a:extLst>
          </p:cNvPr>
          <p:cNvSpPr txBox="1"/>
          <p:nvPr/>
        </p:nvSpPr>
        <p:spPr>
          <a:xfrm>
            <a:off x="9665445" y="34606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 와이파이의 위험성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2B4CD4-2DF0-4D2B-B42D-5A5E1F5EC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7"/>
          <a:stretch/>
        </p:blipFill>
        <p:spPr>
          <a:xfrm>
            <a:off x="2906836" y="2168434"/>
            <a:ext cx="6378328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62762"/>
      </p:ext>
    </p:extLst>
  </p:cSld>
  <p:clrMapOvr>
    <a:masterClrMapping/>
  </p:clrMapOvr>
  <p:transition spd="slow">
    <p:cover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89515-0585-4E72-938A-929A8C53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937"/>
            <a:ext cx="7877175" cy="1200329"/>
          </a:xfrm>
        </p:spPr>
        <p:txBody>
          <a:bodyPr>
            <a:noAutofit/>
          </a:bodyPr>
          <a:lstStyle/>
          <a:p>
            <a:r>
              <a:rPr lang="en-US" altLang="ko-KR" dirty="0"/>
              <a:t>// What we learned?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465593"/>
      </p:ext>
    </p:extLst>
  </p:cSld>
  <p:clrMapOvr>
    <a:masterClrMapping/>
  </p:clrMapOvr>
  <p:transition spd="slow">
    <p:push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F0F2441-198B-4CEC-8A1D-C2B07DA8C7A6}"/>
              </a:ext>
            </a:extLst>
          </p:cNvPr>
          <p:cNvGrpSpPr/>
          <p:nvPr/>
        </p:nvGrpSpPr>
        <p:grpSpPr>
          <a:xfrm>
            <a:off x="182880" y="261256"/>
            <a:ext cx="2965875" cy="2332846"/>
            <a:chOff x="3605349" y="2028009"/>
            <a:chExt cx="4981302" cy="38520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104B0F2-049B-40EB-A315-28C6FBB5F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5349" y="2028009"/>
              <a:ext cx="4981302" cy="28019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AF8CA3-737B-4481-A1E8-8A2FDCB6977E}"/>
                </a:ext>
              </a:extLst>
            </p:cNvPr>
            <p:cNvSpPr txBox="1"/>
            <p:nvPr/>
          </p:nvSpPr>
          <p:spPr>
            <a:xfrm>
              <a:off x="3605349" y="5016132"/>
              <a:ext cx="4981302" cy="863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i="1" dirty="0">
                  <a:solidFill>
                    <a:schemeClr val="bg1"/>
                  </a:solidFill>
                </a:rPr>
                <a:t>“</a:t>
              </a:r>
              <a:r>
                <a:rPr lang="ko-KR" altLang="en-US" sz="1100" i="1" dirty="0">
                  <a:solidFill>
                    <a:schemeClr val="bg1"/>
                  </a:solidFill>
                </a:rPr>
                <a:t>디자인은 </a:t>
              </a:r>
              <a:r>
                <a:rPr lang="ko-KR" altLang="en-US" sz="1100" i="1" dirty="0" err="1">
                  <a:solidFill>
                    <a:schemeClr val="bg1"/>
                  </a:solidFill>
                </a:rPr>
                <a:t>개쉬우니까</a:t>
              </a:r>
              <a:r>
                <a:rPr lang="ko-KR" altLang="en-US" sz="1100" i="1" dirty="0">
                  <a:solidFill>
                    <a:schemeClr val="bg1"/>
                  </a:solidFill>
                </a:rPr>
                <a:t> </a:t>
              </a:r>
              <a:r>
                <a:rPr lang="ko-KR" altLang="en-US" sz="1100" i="1" dirty="0" err="1">
                  <a:solidFill>
                    <a:schemeClr val="bg1"/>
                  </a:solidFill>
                </a:rPr>
                <a:t>맡겨주셈</a:t>
              </a:r>
              <a:r>
                <a:rPr lang="en-US" altLang="ko-KR" sz="1100" i="1" dirty="0">
                  <a:solidFill>
                    <a:schemeClr val="bg1"/>
                  </a:solidFill>
                </a:rPr>
                <a:t>” </a:t>
              </a:r>
              <a:r>
                <a:rPr lang="ko-KR" altLang="en-US" sz="1200" dirty="0">
                  <a:solidFill>
                    <a:schemeClr val="bg1"/>
                  </a:solidFill>
                </a:rPr>
                <a:t>이라 말하며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말을 줄이신 디자이너 </a:t>
              </a:r>
              <a:r>
                <a:rPr lang="ko-KR" altLang="en-US" sz="1600" dirty="0">
                  <a:solidFill>
                    <a:schemeClr val="bg1"/>
                  </a:solidFill>
                </a:rPr>
                <a:t>이건우</a:t>
              </a:r>
              <a:r>
                <a:rPr lang="ko-KR" altLang="en-US" sz="1200" dirty="0">
                  <a:solidFill>
                    <a:schemeClr val="bg1"/>
                  </a:solidFill>
                </a:rPr>
                <a:t>씨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2AD5F4-2DF6-4378-AF28-13114F2D9BE4}"/>
              </a:ext>
            </a:extLst>
          </p:cNvPr>
          <p:cNvGrpSpPr/>
          <p:nvPr/>
        </p:nvGrpSpPr>
        <p:grpSpPr>
          <a:xfrm>
            <a:off x="8908869" y="261256"/>
            <a:ext cx="3047303" cy="2351202"/>
            <a:chOff x="3605349" y="2028009"/>
            <a:chExt cx="4981302" cy="38434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DE2B5A0-6856-4679-9C97-2160A22F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5349" y="2028009"/>
              <a:ext cx="4981301" cy="28019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5397AA-FF47-4175-B632-619CEED9197E}"/>
                </a:ext>
              </a:extLst>
            </p:cNvPr>
            <p:cNvSpPr txBox="1"/>
            <p:nvPr/>
          </p:nvSpPr>
          <p:spPr>
            <a:xfrm>
              <a:off x="3605349" y="5016137"/>
              <a:ext cx="4981302" cy="855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</a:rPr>
                <a:t>페이스북 좀 줄입시다</a:t>
              </a:r>
              <a:endParaRPr lang="en-US" altLang="ko-KR" sz="12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050" strike="sngStrike" dirty="0" err="1">
                  <a:solidFill>
                    <a:schemeClr val="bg1"/>
                  </a:solidFill>
                </a:rPr>
                <a:t>페북스타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</a:rPr>
                <a:t>페북중독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ko-KR" altLang="en-US" sz="1600" dirty="0">
                  <a:solidFill>
                    <a:schemeClr val="bg1"/>
                  </a:solidFill>
                </a:rPr>
                <a:t>박재웅</a:t>
              </a:r>
              <a:r>
                <a:rPr lang="ko-KR" altLang="en-US" sz="1200" dirty="0">
                  <a:solidFill>
                    <a:schemeClr val="bg1"/>
                  </a:solidFill>
                </a:rPr>
                <a:t>씨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A2743FB-CA58-4493-A9E7-16C6E85ED816}"/>
              </a:ext>
            </a:extLst>
          </p:cNvPr>
          <p:cNvGrpSpPr/>
          <p:nvPr/>
        </p:nvGrpSpPr>
        <p:grpSpPr>
          <a:xfrm>
            <a:off x="182880" y="4154045"/>
            <a:ext cx="3131173" cy="2463068"/>
            <a:chOff x="182880" y="3639684"/>
            <a:chExt cx="3901440" cy="306898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DCC0D4-8F91-4C2D-A796-1AED87C5F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99" y="3639684"/>
              <a:ext cx="3657600" cy="21945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702DAE-C789-4EF9-BED7-2B0E535CA8C2}"/>
                </a:ext>
              </a:extLst>
            </p:cNvPr>
            <p:cNvSpPr txBox="1"/>
            <p:nvPr/>
          </p:nvSpPr>
          <p:spPr>
            <a:xfrm>
              <a:off x="182880" y="5980037"/>
              <a:ext cx="3901440" cy="728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</a:rPr>
                <a:t>히토미</a:t>
              </a:r>
              <a:r>
                <a:rPr lang="ko-KR" altLang="en-US" sz="1400" dirty="0">
                  <a:solidFill>
                    <a:schemeClr val="bg1"/>
                  </a:solidFill>
                </a:rPr>
                <a:t> 꺼라</a:t>
              </a:r>
              <a:endParaRPr lang="en-US" altLang="ko-KR" sz="14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주무시는 </a:t>
              </a:r>
              <a:r>
                <a:rPr lang="ko-KR" altLang="en-US" dirty="0">
                  <a:solidFill>
                    <a:schemeClr val="bg1"/>
                  </a:solidFill>
                </a:rPr>
                <a:t>신동호</a:t>
              </a:r>
              <a:r>
                <a:rPr lang="ko-KR" altLang="en-US" sz="1400" dirty="0">
                  <a:solidFill>
                    <a:schemeClr val="bg1"/>
                  </a:solidFill>
                </a:rPr>
                <a:t>씨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741818-742B-4B9B-A468-B2915AA36A36}"/>
              </a:ext>
            </a:extLst>
          </p:cNvPr>
          <p:cNvGrpSpPr/>
          <p:nvPr/>
        </p:nvGrpSpPr>
        <p:grpSpPr>
          <a:xfrm>
            <a:off x="8789401" y="4184822"/>
            <a:ext cx="3166770" cy="2432291"/>
            <a:chOff x="8080743" y="3639684"/>
            <a:chExt cx="3945794" cy="30306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5DCFCC-E002-4808-8C21-AB958B998BCB}"/>
                </a:ext>
              </a:extLst>
            </p:cNvPr>
            <p:cNvSpPr txBox="1"/>
            <p:nvPr/>
          </p:nvSpPr>
          <p:spPr>
            <a:xfrm>
              <a:off x="8125097" y="5980037"/>
              <a:ext cx="3901440" cy="690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i="1" dirty="0">
                  <a:solidFill>
                    <a:schemeClr val="bg1"/>
                  </a:solidFill>
                </a:rPr>
                <a:t>“</a:t>
              </a:r>
              <a:r>
                <a:rPr lang="ko-KR" altLang="en-US" sz="1200" i="1" dirty="0">
                  <a:solidFill>
                    <a:schemeClr val="bg1"/>
                  </a:solidFill>
                </a:rPr>
                <a:t>코드는 내가 </a:t>
              </a:r>
              <a:r>
                <a:rPr lang="ko-KR" altLang="en-US" sz="1200" i="1" dirty="0" err="1">
                  <a:solidFill>
                    <a:schemeClr val="bg1"/>
                  </a:solidFill>
                </a:rPr>
                <a:t>짤게</a:t>
              </a:r>
              <a:r>
                <a:rPr lang="en-US" altLang="ko-KR" sz="1200" i="1" dirty="0">
                  <a:solidFill>
                    <a:schemeClr val="bg1"/>
                  </a:solidFill>
                </a:rPr>
                <a:t>“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</a:rPr>
                <a:t>영원히 고통받는 </a:t>
              </a:r>
              <a:r>
                <a:rPr lang="ko-KR" altLang="en-US" dirty="0" err="1">
                  <a:solidFill>
                    <a:schemeClr val="bg1"/>
                  </a:solidFill>
                </a:rPr>
                <a:t>이은학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씨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31B5E0D-239F-4BCC-A813-D6F3C1EA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80743" y="3639684"/>
              <a:ext cx="3893542" cy="210900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66A8323-6466-43BC-B680-984A2601679E}"/>
              </a:ext>
            </a:extLst>
          </p:cNvPr>
          <p:cNvSpPr txBox="1"/>
          <p:nvPr/>
        </p:nvSpPr>
        <p:spPr>
          <a:xfrm>
            <a:off x="3314053" y="261256"/>
            <a:ext cx="379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수료만 시켜주세요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1FC4D5-4EA6-4625-AAA5-2744BF3E4251}"/>
              </a:ext>
            </a:extLst>
          </p:cNvPr>
          <p:cNvSpPr txBox="1"/>
          <p:nvPr/>
        </p:nvSpPr>
        <p:spPr>
          <a:xfrm>
            <a:off x="4763590" y="1202002"/>
            <a:ext cx="4025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털릴 대로 털렸지만 더 털리고 싶지 않다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이제부터 데이터를 사용하겠다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AB8AB-F4ED-4A74-AB12-FFC5E6BFA870}"/>
              </a:ext>
            </a:extLst>
          </p:cNvPr>
          <p:cNvSpPr txBox="1"/>
          <p:nvPr/>
        </p:nvSpPr>
        <p:spPr>
          <a:xfrm>
            <a:off x="3314052" y="4992219"/>
            <a:ext cx="4523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ARP Spoofing </a:t>
            </a:r>
            <a:r>
              <a:rPr lang="ko-KR" altLang="en-US" dirty="0">
                <a:solidFill>
                  <a:schemeClr val="bg1"/>
                </a:solidFill>
              </a:rPr>
              <a:t>의 위험성을 알게 되었고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l"/>
            <a:r>
              <a:rPr lang="ko-KR" altLang="en-US" dirty="0">
                <a:solidFill>
                  <a:schemeClr val="bg1"/>
                </a:solidFill>
              </a:rPr>
              <a:t>직접 체험해보니 일상생활에서도 </a:t>
            </a:r>
            <a:r>
              <a:rPr lang="ko-KR" altLang="en-US" dirty="0" err="1">
                <a:solidFill>
                  <a:schemeClr val="bg1"/>
                </a:solidFill>
              </a:rPr>
              <a:t>공개와이파이</a:t>
            </a:r>
            <a:r>
              <a:rPr lang="ko-KR" altLang="en-US" dirty="0">
                <a:solidFill>
                  <a:schemeClr val="bg1"/>
                </a:solidFill>
              </a:rPr>
              <a:t> 사용시에 대해 경각심을 가져야 </a:t>
            </a:r>
            <a:r>
              <a:rPr lang="ko-KR" altLang="en-US" dirty="0" err="1">
                <a:solidFill>
                  <a:schemeClr val="bg1"/>
                </a:solidFill>
              </a:rPr>
              <a:t>겠다는</a:t>
            </a:r>
            <a:r>
              <a:rPr lang="ko-KR" altLang="en-US" dirty="0">
                <a:solidFill>
                  <a:schemeClr val="bg1"/>
                </a:solidFill>
              </a:rPr>
              <a:t> 생각이 들었습니다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D14EE3-3544-4F34-B32E-0222742F2343}"/>
              </a:ext>
            </a:extLst>
          </p:cNvPr>
          <p:cNvSpPr txBox="1"/>
          <p:nvPr/>
        </p:nvSpPr>
        <p:spPr>
          <a:xfrm>
            <a:off x="3128830" y="4154045"/>
            <a:ext cx="5660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ARP Spoofing </a:t>
            </a:r>
            <a:r>
              <a:rPr lang="ko-KR" altLang="en-US" dirty="0">
                <a:solidFill>
                  <a:schemeClr val="bg1"/>
                </a:solidFill>
              </a:rPr>
              <a:t>이라는 공격기법이 존재함은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알았지만 직접 프로그래밍으로 </a:t>
            </a:r>
            <a:r>
              <a:rPr lang="ko-KR" altLang="en-US" dirty="0" err="1">
                <a:solidFill>
                  <a:schemeClr val="bg1"/>
                </a:solidFill>
              </a:rPr>
              <a:t>공격툴을</a:t>
            </a:r>
            <a:r>
              <a:rPr lang="ko-KR" altLang="en-US" dirty="0">
                <a:solidFill>
                  <a:schemeClr val="bg1"/>
                </a:solidFill>
              </a:rPr>
              <a:t> 만들어보고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내부망을 구축하고 직접 시연해보아 </a:t>
            </a:r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ko-KR" altLang="en-US" dirty="0">
                <a:solidFill>
                  <a:schemeClr val="bg1"/>
                </a:solidFill>
              </a:rPr>
              <a:t>새로운 경험을 통해 더 강한 경각심을 가지게 되었습니다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71138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89515-0585-4E72-938A-929A8C53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207258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A16383-C7AE-4EAA-97AE-9B4530DC1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3" t="9953" r="17996" b="32389"/>
          <a:stretch/>
        </p:blipFill>
        <p:spPr>
          <a:xfrm>
            <a:off x="8332424" y="2904307"/>
            <a:ext cx="3859576" cy="395369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D76F4502-B5D1-4411-B982-BDA395235647}"/>
              </a:ext>
            </a:extLst>
          </p:cNvPr>
          <p:cNvSpPr/>
          <p:nvPr/>
        </p:nvSpPr>
        <p:spPr>
          <a:xfrm>
            <a:off x="3859576" y="1134738"/>
            <a:ext cx="4472848" cy="4472848"/>
          </a:xfrm>
          <a:prstGeom prst="ellipse">
            <a:avLst/>
          </a:prstGeom>
          <a:solidFill>
            <a:srgbClr val="0D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3F8F29-D334-4BAC-8592-CBF6D38B4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688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감사합니다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1C11174-0E61-4559-AE40-F39E14377E0E}"/>
              </a:ext>
            </a:extLst>
          </p:cNvPr>
          <p:cNvSpPr txBox="1">
            <a:spLocks/>
          </p:cNvSpPr>
          <p:nvPr/>
        </p:nvSpPr>
        <p:spPr>
          <a:xfrm>
            <a:off x="0" y="2789661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Thanks for watching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588BFD2-05ED-49D5-90D7-A0E6DB46A0C3}"/>
              </a:ext>
            </a:extLst>
          </p:cNvPr>
          <p:cNvSpPr txBox="1">
            <a:spLocks/>
          </p:cNvSpPr>
          <p:nvPr/>
        </p:nvSpPr>
        <p:spPr>
          <a:xfrm>
            <a:off x="0" y="366325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@KNUSEC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2017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@return0927 @roke9854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@</a:t>
            </a:r>
            <a:r>
              <a:rPr lang="en-US" altLang="ko-KR" sz="1400" dirty="0" err="1">
                <a:solidFill>
                  <a:schemeClr val="bg1"/>
                </a:solidFill>
              </a:rPr>
              <a:t>TLparche</a:t>
            </a:r>
            <a:r>
              <a:rPr lang="en-US" altLang="ko-KR" sz="1400" dirty="0">
                <a:solidFill>
                  <a:schemeClr val="bg1"/>
                </a:solidFill>
              </a:rPr>
              <a:t> @J.0616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14AF33-0C7A-4558-B0B3-9E958C6F255A}"/>
              </a:ext>
            </a:extLst>
          </p:cNvPr>
          <p:cNvSpPr/>
          <p:nvPr/>
        </p:nvSpPr>
        <p:spPr>
          <a:xfrm>
            <a:off x="8332424" y="2904306"/>
            <a:ext cx="3859576" cy="2503717"/>
          </a:xfrm>
          <a:prstGeom prst="rect">
            <a:avLst/>
          </a:prstGeom>
          <a:gradFill>
            <a:gsLst>
              <a:gs pos="0">
                <a:schemeClr val="tx1"/>
              </a:gs>
              <a:gs pos="85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CD1805-0A6E-4FAB-BFDB-369C490C07D2}"/>
              </a:ext>
            </a:extLst>
          </p:cNvPr>
          <p:cNvSpPr/>
          <p:nvPr/>
        </p:nvSpPr>
        <p:spPr>
          <a:xfrm rot="16200000">
            <a:off x="8285366" y="2951365"/>
            <a:ext cx="3953695" cy="3859576"/>
          </a:xfrm>
          <a:prstGeom prst="rect">
            <a:avLst/>
          </a:prstGeom>
          <a:gradFill>
            <a:gsLst>
              <a:gs pos="10000">
                <a:schemeClr val="tx1"/>
              </a:gs>
              <a:gs pos="98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9615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89515-0585-4E72-938A-929A8C535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6937"/>
            <a:ext cx="6762750" cy="1200329"/>
          </a:xfrm>
        </p:spPr>
        <p:txBody>
          <a:bodyPr>
            <a:normAutofit/>
          </a:bodyPr>
          <a:lstStyle/>
          <a:p>
            <a:r>
              <a:rPr lang="en-US" altLang="ko-KR" dirty="0"/>
              <a:t>// </a:t>
            </a:r>
            <a:r>
              <a:rPr lang="ko-KR" altLang="en-US" dirty="0"/>
              <a:t>방문자 </a:t>
            </a:r>
            <a:r>
              <a:rPr lang="ko-KR" altLang="en-US" dirty="0" err="1"/>
              <a:t>추적기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8657883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18F2D-4303-4819-9214-5830F9C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6" y="684614"/>
            <a:ext cx="10515600" cy="1325563"/>
          </a:xfrm>
        </p:spPr>
        <p:txBody>
          <a:bodyPr/>
          <a:lstStyle/>
          <a:p>
            <a:r>
              <a:rPr lang="en-US" altLang="ko-KR" sz="7200" dirty="0"/>
              <a:t>#1 </a:t>
            </a:r>
            <a:r>
              <a:rPr lang="en-US" altLang="ko-KR" dirty="0"/>
              <a:t>Facebook </a:t>
            </a:r>
            <a:r>
              <a:rPr lang="ko-KR" altLang="en-US" dirty="0"/>
              <a:t>토큰탈취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7AD862B-C986-4A55-A780-ECA130126E72}"/>
              </a:ext>
            </a:extLst>
          </p:cNvPr>
          <p:cNvSpPr txBox="1">
            <a:spLocks/>
          </p:cNvSpPr>
          <p:nvPr/>
        </p:nvSpPr>
        <p:spPr>
          <a:xfrm>
            <a:off x="1045226" y="2010177"/>
            <a:ext cx="2472674" cy="40985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방문자추적기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ts val="2700"/>
              </a:lnSpc>
            </a:pPr>
            <a:r>
              <a:rPr lang="ko-KR" altLang="en-US" sz="2000" dirty="0" err="1">
                <a:solidFill>
                  <a:schemeClr val="bg1"/>
                </a:solidFill>
              </a:rPr>
              <a:t>절친찾기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ts val="2700"/>
              </a:lnSpc>
            </a:pPr>
            <a:r>
              <a:rPr lang="ko-KR" altLang="en-US" sz="2000" dirty="0" err="1">
                <a:solidFill>
                  <a:schemeClr val="bg1"/>
                </a:solidFill>
              </a:rPr>
              <a:t>스토커찾기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랜덤채팅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좋아요 </a:t>
            </a:r>
            <a:r>
              <a:rPr lang="ko-KR" altLang="en-US" sz="2000" dirty="0" err="1">
                <a:solidFill>
                  <a:schemeClr val="bg1"/>
                </a:solidFill>
              </a:rPr>
              <a:t>부스터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ts val="2700"/>
              </a:lnSpc>
            </a:pPr>
            <a:r>
              <a:rPr lang="ko-KR" altLang="en-US" sz="2000" dirty="0" err="1">
                <a:solidFill>
                  <a:schemeClr val="bg1"/>
                </a:solidFill>
              </a:rPr>
              <a:t>팔로워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</a:rPr>
              <a:t>부스터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친구 관리하기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유령친구 삭제하기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타임라인 염탐하기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>
              <a:lnSpc>
                <a:spcPts val="27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차단 확인하기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3D0130-1553-4B6F-B16F-2DE7C955A235}"/>
              </a:ext>
            </a:extLst>
          </p:cNvPr>
          <p:cNvGrpSpPr/>
          <p:nvPr/>
        </p:nvGrpSpPr>
        <p:grpSpPr>
          <a:xfrm>
            <a:off x="5537217" y="2337412"/>
            <a:ext cx="5375909" cy="2892750"/>
            <a:chOff x="5537217" y="2337412"/>
            <a:chExt cx="5375909" cy="289275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5F04438-096C-4CA0-884D-B007D4090F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30"/>
            <a:stretch/>
          </p:blipFill>
          <p:spPr bwMode="auto">
            <a:xfrm>
              <a:off x="5551030" y="2337412"/>
              <a:ext cx="2564031" cy="1446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 descr="fblike (1)">
              <a:extLst>
                <a:ext uri="{FF2B5EF4-FFF2-40B4-BE49-F238E27FC236}">
                  <a16:creationId xmlns:a16="http://schemas.microsoft.com/office/drawing/2014/main" id="{DFE0D01C-E345-4654-8DEE-934AA21C1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217" y="3761983"/>
              <a:ext cx="2605929" cy="146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2922C5E-C643-4394-A759-8D9F0EC82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7100" y="2337413"/>
              <a:ext cx="2796025" cy="144637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723DA17-F596-440C-B626-D561DD5DA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7100" y="3783787"/>
              <a:ext cx="2796026" cy="1446375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7C577CF-9D57-4DBB-B62D-64A7E68CD44C}"/>
              </a:ext>
            </a:extLst>
          </p:cNvPr>
          <p:cNvCxnSpPr>
            <a:cxnSpLocks/>
          </p:cNvCxnSpPr>
          <p:nvPr/>
        </p:nvCxnSpPr>
        <p:spPr>
          <a:xfrm>
            <a:off x="3770447" y="2118002"/>
            <a:ext cx="0" cy="16744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AF89D5F-FDDB-4EEF-8716-0FD4BFE4E67C}"/>
              </a:ext>
            </a:extLst>
          </p:cNvPr>
          <p:cNvCxnSpPr>
            <a:cxnSpLocks/>
          </p:cNvCxnSpPr>
          <p:nvPr/>
        </p:nvCxnSpPr>
        <p:spPr>
          <a:xfrm>
            <a:off x="3770447" y="3783787"/>
            <a:ext cx="0" cy="16939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54745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8955AF-69D8-43F4-84D2-352EC9703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1"/>
            <a:ext cx="12192000" cy="68519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E23E4C-28A7-44EC-9ADB-EB0B83A06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1917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D817C719-BF3A-4D17-B16C-5F0C98EA0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605C7E-131D-411D-A06E-489B01D7F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98156">
            <a:off x="2203558" y="2653015"/>
            <a:ext cx="7784884" cy="155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29181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89515-0585-4E72-938A-929A8C53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ARP</a:t>
            </a:r>
            <a:r>
              <a:rPr lang="ko-KR" altLang="en-US" dirty="0"/>
              <a:t> </a:t>
            </a:r>
            <a:r>
              <a:rPr lang="en-US" altLang="ko-KR" dirty="0"/>
              <a:t>Spoofing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932262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18F2D-4303-4819-9214-5830F9C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6" y="684614"/>
            <a:ext cx="10515600" cy="1325563"/>
          </a:xfrm>
        </p:spPr>
        <p:txBody>
          <a:bodyPr/>
          <a:lstStyle/>
          <a:p>
            <a:r>
              <a:rPr lang="en-US" altLang="ko-KR" sz="7200" dirty="0"/>
              <a:t>#2 </a:t>
            </a:r>
            <a:r>
              <a:rPr lang="en-US" altLang="ko-KR" dirty="0"/>
              <a:t>ARP Spoofing?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52F1-6DCA-4D9B-A1C0-6E7CF204E32D}"/>
              </a:ext>
            </a:extLst>
          </p:cNvPr>
          <p:cNvSpPr txBox="1"/>
          <p:nvPr/>
        </p:nvSpPr>
        <p:spPr>
          <a:xfrm>
            <a:off x="9665445" y="34606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 와이파이의 위험성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89F091C-58BD-49BD-B19C-9BE6E6802B62}"/>
              </a:ext>
            </a:extLst>
          </p:cNvPr>
          <p:cNvSpPr txBox="1">
            <a:spLocks/>
          </p:cNvSpPr>
          <p:nvPr/>
        </p:nvSpPr>
        <p:spPr>
          <a:xfrm>
            <a:off x="1033250" y="1914380"/>
            <a:ext cx="10515600" cy="2265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32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3200" dirty="0">
                <a:solidFill>
                  <a:schemeClr val="bg1"/>
                </a:solidFill>
              </a:rPr>
              <a:t> 무엇인가</a:t>
            </a: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ARP</a:t>
            </a:r>
            <a:r>
              <a:rPr lang="ko-KR" altLang="en-US" sz="3200" dirty="0">
                <a:solidFill>
                  <a:schemeClr val="bg1"/>
                </a:solidFill>
              </a:rPr>
              <a:t>란 무엇인가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2381"/>
      </p:ext>
    </p:extLst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18F2D-4303-4819-9214-5830F9C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6" y="684614"/>
            <a:ext cx="10515600" cy="1325563"/>
          </a:xfrm>
        </p:spPr>
        <p:txBody>
          <a:bodyPr/>
          <a:lstStyle/>
          <a:p>
            <a:r>
              <a:rPr lang="en-US" altLang="ko-KR" sz="7200" dirty="0"/>
              <a:t>#2 </a:t>
            </a:r>
            <a:r>
              <a:rPr lang="en-US" altLang="ko-KR" dirty="0"/>
              <a:t>ARP Spoofing?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52F1-6DCA-4D9B-A1C0-6E7CF204E32D}"/>
              </a:ext>
            </a:extLst>
          </p:cNvPr>
          <p:cNvSpPr txBox="1"/>
          <p:nvPr/>
        </p:nvSpPr>
        <p:spPr>
          <a:xfrm>
            <a:off x="9665445" y="34606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 와이파이의 위험성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2FFA0D00-6CE5-4B7A-B173-EE67FE918D56}"/>
              </a:ext>
            </a:extLst>
          </p:cNvPr>
          <p:cNvSpPr txBox="1">
            <a:spLocks/>
          </p:cNvSpPr>
          <p:nvPr/>
        </p:nvSpPr>
        <p:spPr>
          <a:xfrm>
            <a:off x="1033250" y="1914380"/>
            <a:ext cx="10515600" cy="2265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3200" dirty="0" err="1">
                <a:solidFill>
                  <a:schemeClr val="bg1"/>
                </a:solidFill>
              </a:rPr>
              <a:t>스푸핑</a:t>
            </a: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F362096-E448-47D0-86C0-2A3B748636F5}"/>
              </a:ext>
            </a:extLst>
          </p:cNvPr>
          <p:cNvSpPr txBox="1">
            <a:spLocks/>
          </p:cNvSpPr>
          <p:nvPr/>
        </p:nvSpPr>
        <p:spPr>
          <a:xfrm>
            <a:off x="1033250" y="2835520"/>
            <a:ext cx="8676804" cy="32033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bg1"/>
                </a:solidFill>
              </a:rPr>
              <a:t>스푸핑</a:t>
            </a:r>
            <a:r>
              <a:rPr lang="en-US" altLang="ko-KR" sz="2400" dirty="0">
                <a:solidFill>
                  <a:schemeClr val="bg1"/>
                </a:solidFill>
              </a:rPr>
              <a:t>(Spoofing)</a:t>
            </a:r>
            <a:r>
              <a:rPr lang="ko-KR" altLang="en-US" sz="2400" dirty="0">
                <a:solidFill>
                  <a:schemeClr val="bg1"/>
                </a:solidFill>
              </a:rPr>
              <a:t>의 사전적 의미는 </a:t>
            </a:r>
            <a:r>
              <a:rPr lang="en-US" altLang="ko-KR" sz="2400" dirty="0">
                <a:solidFill>
                  <a:schemeClr val="bg1"/>
                </a:solidFill>
              </a:rPr>
              <a:t>'</a:t>
            </a:r>
            <a:r>
              <a:rPr lang="ko-KR" altLang="en-US" sz="2400" dirty="0">
                <a:solidFill>
                  <a:schemeClr val="bg1"/>
                </a:solidFill>
              </a:rPr>
              <a:t>속이다</a:t>
            </a:r>
            <a:r>
              <a:rPr lang="en-US" altLang="ko-KR" sz="2400" dirty="0">
                <a:solidFill>
                  <a:schemeClr val="bg1"/>
                </a:solidFill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</a:rPr>
              <a:t>이다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네트워크에서 </a:t>
            </a:r>
            <a:r>
              <a:rPr lang="ko-KR" altLang="en-US" sz="2400" dirty="0" err="1">
                <a:solidFill>
                  <a:schemeClr val="bg1"/>
                </a:solidFill>
              </a:rPr>
              <a:t>스푸핑</a:t>
            </a:r>
            <a:r>
              <a:rPr lang="ko-KR" altLang="en-US" sz="2400" dirty="0">
                <a:solidFill>
                  <a:schemeClr val="bg1"/>
                </a:solidFill>
              </a:rPr>
              <a:t> 대상은 </a:t>
            </a:r>
            <a:r>
              <a:rPr lang="en-US" altLang="ko-KR" sz="2400" dirty="0">
                <a:solidFill>
                  <a:schemeClr val="bg1"/>
                </a:solidFill>
              </a:rPr>
              <a:t>MAC </a:t>
            </a:r>
            <a:r>
              <a:rPr lang="ko-KR" altLang="en-US" sz="2400" dirty="0">
                <a:solidFill>
                  <a:schemeClr val="bg1"/>
                </a:solidFill>
              </a:rPr>
              <a:t>주소</a:t>
            </a:r>
            <a:r>
              <a:rPr lang="en-US" altLang="ko-KR" sz="2400" dirty="0">
                <a:solidFill>
                  <a:schemeClr val="bg1"/>
                </a:solidFill>
              </a:rPr>
              <a:t>, IP</a:t>
            </a:r>
            <a:r>
              <a:rPr lang="ko-KR" altLang="en-US" sz="2400" dirty="0">
                <a:solidFill>
                  <a:schemeClr val="bg1"/>
                </a:solidFill>
              </a:rPr>
              <a:t>주소</a:t>
            </a:r>
            <a:r>
              <a:rPr lang="en-US" altLang="ko-KR" sz="2400" dirty="0">
                <a:solidFill>
                  <a:schemeClr val="bg1"/>
                </a:solidFill>
              </a:rPr>
              <a:t>, </a:t>
            </a:r>
            <a:r>
              <a:rPr lang="ko-KR" altLang="en-US" sz="2400" dirty="0">
                <a:solidFill>
                  <a:schemeClr val="bg1"/>
                </a:solidFill>
              </a:rPr>
              <a:t>포트 등 네트워크 통신과 관련된 모든 것이 될 수 있고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/>
                </a:solidFill>
              </a:rPr>
              <a:t>스푸핑은</a:t>
            </a:r>
            <a:r>
              <a:rPr lang="ko-KR" altLang="en-US" sz="2400" dirty="0">
                <a:solidFill>
                  <a:schemeClr val="bg1"/>
                </a:solidFill>
              </a:rPr>
              <a:t> 속임을 이용한 공격을 총칭한다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618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18F2D-4303-4819-9214-5830F9C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6" y="684614"/>
            <a:ext cx="10515600" cy="1325563"/>
          </a:xfrm>
        </p:spPr>
        <p:txBody>
          <a:bodyPr/>
          <a:lstStyle/>
          <a:p>
            <a:r>
              <a:rPr lang="en-US" altLang="ko-KR" sz="7200" dirty="0"/>
              <a:t>#2 </a:t>
            </a:r>
            <a:r>
              <a:rPr lang="en-US" altLang="ko-KR" dirty="0"/>
              <a:t>ARP Spoofing?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52F1-6DCA-4D9B-A1C0-6E7CF204E32D}"/>
              </a:ext>
            </a:extLst>
          </p:cNvPr>
          <p:cNvSpPr txBox="1"/>
          <p:nvPr/>
        </p:nvSpPr>
        <p:spPr>
          <a:xfrm>
            <a:off x="9665445" y="34606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 와이파이의 위험성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89F091C-58BD-49BD-B19C-9BE6E6802B62}"/>
              </a:ext>
            </a:extLst>
          </p:cNvPr>
          <p:cNvSpPr txBox="1">
            <a:spLocks/>
          </p:cNvSpPr>
          <p:nvPr/>
        </p:nvSpPr>
        <p:spPr>
          <a:xfrm>
            <a:off x="1033250" y="1914380"/>
            <a:ext cx="10515600" cy="2265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3200" dirty="0" err="1">
                <a:solidFill>
                  <a:schemeClr val="bg1"/>
                </a:solidFill>
              </a:rPr>
              <a:t>스푸핑이란</a:t>
            </a:r>
            <a:r>
              <a:rPr lang="ko-KR" altLang="en-US" sz="3200" dirty="0">
                <a:solidFill>
                  <a:schemeClr val="bg1"/>
                </a:solidFill>
              </a:rPr>
              <a:t> 무엇인가</a:t>
            </a:r>
            <a:endParaRPr lang="en-US" altLang="ko-KR" sz="3200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ARP</a:t>
            </a:r>
            <a:r>
              <a:rPr lang="ko-KR" altLang="en-US" sz="3200" dirty="0">
                <a:solidFill>
                  <a:schemeClr val="bg1"/>
                </a:solidFill>
              </a:rPr>
              <a:t>란 무엇인가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2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">
        <p:fade/>
      </p:transition>
    </mc:Choice>
    <mc:Fallback xmlns="">
      <p:transition spd="med" advClick="0" advTm="5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18F2D-4303-4819-9214-5830F9CB8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26" y="684614"/>
            <a:ext cx="10515600" cy="1325563"/>
          </a:xfrm>
        </p:spPr>
        <p:txBody>
          <a:bodyPr/>
          <a:lstStyle/>
          <a:p>
            <a:r>
              <a:rPr lang="en-US" altLang="ko-KR" sz="7200" dirty="0"/>
              <a:t>#2 </a:t>
            </a:r>
            <a:r>
              <a:rPr lang="en-US" altLang="ko-KR" dirty="0"/>
              <a:t>ARP Spoofing?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D52F1-6DCA-4D9B-A1C0-6E7CF204E32D}"/>
              </a:ext>
            </a:extLst>
          </p:cNvPr>
          <p:cNvSpPr txBox="1"/>
          <p:nvPr/>
        </p:nvSpPr>
        <p:spPr>
          <a:xfrm>
            <a:off x="9665445" y="346060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공개 와이파이의 위험성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994AFD0-0978-4B8A-B593-636847033CCD}"/>
              </a:ext>
            </a:extLst>
          </p:cNvPr>
          <p:cNvSpPr txBox="1">
            <a:spLocks/>
          </p:cNvSpPr>
          <p:nvPr/>
        </p:nvSpPr>
        <p:spPr>
          <a:xfrm>
            <a:off x="1033250" y="3549895"/>
            <a:ext cx="8676804" cy="30795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ARP(Address Resolution Protocol)</a:t>
            </a:r>
            <a:r>
              <a:rPr lang="ko-KR" altLang="en-US" sz="2400" dirty="0">
                <a:solidFill>
                  <a:schemeClr val="bg1"/>
                </a:solidFill>
              </a:rPr>
              <a:t>는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네트워크 상에서 </a:t>
            </a:r>
            <a:r>
              <a:rPr lang="en-US" altLang="ko-KR" sz="2400" dirty="0">
                <a:solidFill>
                  <a:schemeClr val="bg1"/>
                </a:solidFill>
              </a:rPr>
              <a:t>IP </a:t>
            </a:r>
            <a:r>
              <a:rPr lang="ko-KR" altLang="en-US" sz="2400" dirty="0">
                <a:solidFill>
                  <a:schemeClr val="bg1"/>
                </a:solidFill>
              </a:rPr>
              <a:t>주소를 물리적 네트워크 주소로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대응</a:t>
            </a:r>
            <a:r>
              <a:rPr lang="en-US" altLang="ko-KR" sz="2400" dirty="0">
                <a:solidFill>
                  <a:schemeClr val="bg1"/>
                </a:solidFill>
              </a:rPr>
              <a:t>(bind)</a:t>
            </a:r>
            <a:r>
              <a:rPr lang="ko-KR" altLang="en-US" sz="2400" dirty="0">
                <a:solidFill>
                  <a:schemeClr val="bg1"/>
                </a:solidFill>
              </a:rPr>
              <a:t>시키기 위해 사용되는 프로토콜이다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5D787-1A9D-47A3-9F43-1D43BDF560CB}"/>
              </a:ext>
            </a:extLst>
          </p:cNvPr>
          <p:cNvSpPr txBox="1"/>
          <p:nvPr/>
        </p:nvSpPr>
        <p:spPr>
          <a:xfrm>
            <a:off x="6812034" y="1521855"/>
            <a:ext cx="231648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</a:rPr>
              <a:t>IP Table</a:t>
            </a:r>
          </a:p>
          <a:p>
            <a:pPr algn="r"/>
            <a:endParaRPr lang="en-US" altLang="ko-KR" dirty="0">
              <a:solidFill>
                <a:schemeClr val="bg1"/>
              </a:solidFill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192.168.0.1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192.168.0.3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192.168.0.121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</a:rPr>
              <a:t>192.168.0.250</a:t>
            </a:r>
          </a:p>
          <a:p>
            <a:pPr algn="ctr">
              <a:lnSpc>
                <a:spcPts val="1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        .</a:t>
            </a:r>
          </a:p>
          <a:p>
            <a:pPr algn="ctr">
              <a:lnSpc>
                <a:spcPts val="1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        .</a:t>
            </a:r>
          </a:p>
          <a:p>
            <a:pPr algn="ctr">
              <a:lnSpc>
                <a:spcPts val="1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        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92046-21C6-4F20-81F1-463230F0B04B}"/>
              </a:ext>
            </a:extLst>
          </p:cNvPr>
          <p:cNvSpPr txBox="1"/>
          <p:nvPr/>
        </p:nvSpPr>
        <p:spPr>
          <a:xfrm>
            <a:off x="9128513" y="1521855"/>
            <a:ext cx="3091543" cy="21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MAC Table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00-AC-91-4C-4A-AC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A0-C5-89-79-81-5B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00-FF-DB-63-2D-93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98-83-89-38-1F-8E</a:t>
            </a:r>
          </a:p>
          <a:p>
            <a:pPr>
              <a:lnSpc>
                <a:spcPts val="1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             .</a:t>
            </a:r>
          </a:p>
          <a:p>
            <a:pPr>
              <a:lnSpc>
                <a:spcPts val="1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             .</a:t>
            </a:r>
          </a:p>
          <a:p>
            <a:pPr>
              <a:lnSpc>
                <a:spcPts val="1000"/>
              </a:lnSpc>
            </a:pPr>
            <a:r>
              <a:rPr lang="en-US" altLang="ko-KR" dirty="0">
                <a:solidFill>
                  <a:schemeClr val="bg1"/>
                </a:solidFill>
              </a:rPr>
              <a:t>                   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89F091C-58BD-49BD-B19C-9BE6E6802B62}"/>
              </a:ext>
            </a:extLst>
          </p:cNvPr>
          <p:cNvSpPr txBox="1">
            <a:spLocks/>
          </p:cNvSpPr>
          <p:nvPr/>
        </p:nvSpPr>
        <p:spPr>
          <a:xfrm>
            <a:off x="1033250" y="1914380"/>
            <a:ext cx="10515600" cy="2265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DABAB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3200" dirty="0" err="1">
                <a:solidFill>
                  <a:schemeClr val="tx1"/>
                </a:solidFill>
              </a:rPr>
              <a:t>스푸핑이란</a:t>
            </a:r>
            <a:r>
              <a:rPr lang="ko-KR" altLang="en-US" sz="3200" dirty="0">
                <a:solidFill>
                  <a:schemeClr val="tx1"/>
                </a:solidFill>
              </a:rPr>
              <a:t> 무엇인가</a:t>
            </a:r>
            <a:endParaRPr lang="en-US" altLang="ko-KR" sz="3200" dirty="0">
              <a:solidFill>
                <a:schemeClr val="tx1"/>
              </a:solidFill>
            </a:endParaRPr>
          </a:p>
          <a:p>
            <a:pPr>
              <a:lnSpc>
                <a:spcPct val="17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ARP</a:t>
            </a:r>
          </a:p>
        </p:txBody>
      </p:sp>
    </p:spTree>
    <p:extLst>
      <p:ext uri="{BB962C8B-B14F-4D97-AF65-F5344CB8AC3E}">
        <p14:creationId xmlns:p14="http://schemas.microsoft.com/office/powerpoint/2010/main" val="21746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ExtraBold"/>
        <a:ea typeface="나눔스퀘어 ExtraBold"/>
        <a:cs typeface=""/>
      </a:majorFont>
      <a:minorFont>
        <a:latin typeface="나눔스퀘어 Bold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317</Words>
  <Application>Microsoft Office PowerPoint</Application>
  <PresentationFormat>와이드스크린</PresentationFormat>
  <Paragraphs>110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 ExtraBold</vt:lpstr>
      <vt:lpstr>나눔스퀘어 Bold</vt:lpstr>
      <vt:lpstr>맑은 고딕</vt:lpstr>
      <vt:lpstr>Arial</vt:lpstr>
      <vt:lpstr>Office 테마</vt:lpstr>
      <vt:lpstr>{  공개 와이파이의 위험성</vt:lpstr>
      <vt:lpstr>// 방문자 추적기</vt:lpstr>
      <vt:lpstr>#1 Facebook 토큰탈취</vt:lpstr>
      <vt:lpstr> </vt:lpstr>
      <vt:lpstr>ARP Spoofing</vt:lpstr>
      <vt:lpstr>#2 ARP Spoofing?</vt:lpstr>
      <vt:lpstr>#2 ARP Spoofing?</vt:lpstr>
      <vt:lpstr>#2 ARP Spoofing?</vt:lpstr>
      <vt:lpstr>#2 ARP Spoofing?</vt:lpstr>
      <vt:lpstr>#2-1 Send ARP Packet</vt:lpstr>
      <vt:lpstr>#2-2 Fake Gateway</vt:lpstr>
      <vt:lpstr>#2-3 Structure</vt:lpstr>
      <vt:lpstr>#3-1 ARP Spoofing 시연영상</vt:lpstr>
      <vt:lpstr>#4 어떻게 막을 것인가?</vt:lpstr>
      <vt:lpstr>// What we learned?</vt:lpstr>
      <vt:lpstr>PowerPoint 프레젠테이션</vt:lpstr>
      <vt:lpstr>QnA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공개 와이파이의 위험성</dc:title>
  <dc:creator>이건우</dc:creator>
  <cp:lastModifiedBy>EunHak Lee</cp:lastModifiedBy>
  <cp:revision>94</cp:revision>
  <dcterms:created xsi:type="dcterms:W3CDTF">2017-10-25T14:23:27Z</dcterms:created>
  <dcterms:modified xsi:type="dcterms:W3CDTF">2017-10-28T03:50:31Z</dcterms:modified>
</cp:coreProperties>
</file>